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31"/>
  </p:notesMasterIdLst>
  <p:sldIdLst>
    <p:sldId id="260" r:id="rId2"/>
    <p:sldId id="257" r:id="rId3"/>
    <p:sldId id="276" r:id="rId4"/>
    <p:sldId id="277" r:id="rId5"/>
    <p:sldId id="261" r:id="rId6"/>
    <p:sldId id="262" r:id="rId7"/>
    <p:sldId id="278" r:id="rId8"/>
    <p:sldId id="265" r:id="rId9"/>
    <p:sldId id="266" r:id="rId10"/>
    <p:sldId id="269" r:id="rId11"/>
    <p:sldId id="263" r:id="rId12"/>
    <p:sldId id="270" r:id="rId13"/>
    <p:sldId id="267" r:id="rId14"/>
    <p:sldId id="272" r:id="rId15"/>
    <p:sldId id="264" r:id="rId16"/>
    <p:sldId id="268" r:id="rId17"/>
    <p:sldId id="273" r:id="rId18"/>
    <p:sldId id="274" r:id="rId19"/>
    <p:sldId id="286" r:id="rId20"/>
    <p:sldId id="287" r:id="rId21"/>
    <p:sldId id="284" r:id="rId22"/>
    <p:sldId id="285" r:id="rId23"/>
    <p:sldId id="279" r:id="rId24"/>
    <p:sldId id="259" r:id="rId25"/>
    <p:sldId id="283" r:id="rId26"/>
    <p:sldId id="258" r:id="rId27"/>
    <p:sldId id="280" r:id="rId28"/>
    <p:sldId id="281" r:id="rId29"/>
    <p:sldId id="282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98" d="100"/>
          <a:sy n="98" d="100"/>
        </p:scale>
        <p:origin x="112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tiff>
</file>

<file path=ppt/media/image10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A9786F-2C2F-4191-9E90-701A9D3A6B95}" type="datetimeFigureOut">
              <a:rPr lang="en-US" smtClean="0"/>
              <a:t>6/6/18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A31C5B-6A46-4683-A1C2-FF3A2FB3A8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708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20DD2C-E61C-4C4A-B77A-D2A0359EB905}" type="datetime1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824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821549-2DF5-4F85-A38E-CD394DF88C09}" type="datetime1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311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C0C3-1460-4875-B1F1-D59494F07C90}" type="datetime1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98346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F4F1F5-142B-4E88-817F-55BFF8F20356}" type="datetime1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046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308CE1-F163-40AB-B878-55E82DAEC1C3}" type="datetime1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553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B920-5B54-4458-AE5C-4528939692F7}" type="datetime1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128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FFB7F4-41EC-4D5D-BD39-F40B2D156C6D}" type="datetime1">
              <a:rPr lang="en-US" smtClean="0"/>
              <a:t>6/6/18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388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9E4091-8D3A-4F32-97E4-607D5BAA4CF8}" type="datetime1">
              <a:rPr lang="en-US" smtClean="0"/>
              <a:t>6/6/18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7651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8B5A0-A2A8-43E9-8D84-2F542E4EA92B}" type="datetime1">
              <a:rPr lang="en-US" smtClean="0"/>
              <a:t>6/6/18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7760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E1F030-4D8F-44AE-B59A-9ADF46DC54A7}" type="datetime1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205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A8CF22-9A95-45A1-9784-7D803FCE2721}" type="datetime1">
              <a:rPr lang="en-US" smtClean="0"/>
              <a:t>6/6/18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67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B21A4-6202-4099-B0F1-51516CD4D16E}" type="datetime1">
              <a:rPr lang="en-US" smtClean="0"/>
              <a:t>6/6/18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C9B73C-F5BF-4E0B-902F-0C918C65C3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048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turner46@gsu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upyter/jupyter/wiki/Jupyter-kernels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dice.gsu.edu:8000" TargetMode="External"/><Relationship Id="rId2" Type="http://schemas.openxmlformats.org/officeDocument/2006/relationships/hyperlink" Target="https://dice.gsu.edu:8000/hub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mturner46@gsu.ed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dice.gsu.edu:8000" TargetMode="External"/><Relationship Id="rId2" Type="http://schemas.openxmlformats.org/officeDocument/2006/relationships/hyperlink" Target="https://dice.gsu.edu:8000/hub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dice.gsu.edu:8000" TargetMode="External"/><Relationship Id="rId2" Type="http://schemas.openxmlformats.org/officeDocument/2006/relationships/hyperlink" Target="https://dice.gsu.edu:8000/hub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hyperlink" Target="http://www.r-consortium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CF4D9-48CE-994C-9E4D-19B311A4B6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Summer R Workshop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F8A20B-68C1-0E41-AFC7-ABFB6998B4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Matthew D. Turner</a:t>
            </a:r>
          </a:p>
          <a:p>
            <a:r>
              <a:rPr lang="en-US" dirty="0">
                <a:hlinkClick r:id="rId2"/>
              </a:rPr>
              <a:t>mturner46@gsu.edu</a:t>
            </a:r>
            <a:endParaRPr lang="en-US" dirty="0"/>
          </a:p>
          <a:p>
            <a:r>
              <a:rPr lang="en-US" dirty="0"/>
              <a:t>Department of Psychology</a:t>
            </a:r>
          </a:p>
          <a:p>
            <a:r>
              <a:rPr lang="en-US" dirty="0"/>
              <a:t>Georgia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298229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82" y="1038210"/>
            <a:ext cx="8913238" cy="47815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B3A300-EB65-374A-BAF2-0EBD8CB70674}"/>
              </a:ext>
            </a:extLst>
          </p:cNvPr>
          <p:cNvSpPr txBox="1"/>
          <p:nvPr/>
        </p:nvSpPr>
        <p:spPr>
          <a:xfrm>
            <a:off x="2836720" y="2265808"/>
            <a:ext cx="276014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Enter commands here into a “script”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465CED-106A-F14F-91EA-B1E2D8C2F340}"/>
              </a:ext>
            </a:extLst>
          </p:cNvPr>
          <p:cNvSpPr txBox="1"/>
          <p:nvPr/>
        </p:nvSpPr>
        <p:spPr>
          <a:xfrm>
            <a:off x="2836720" y="3976270"/>
            <a:ext cx="286670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See results of commands in this window.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B3474-B908-AA4A-B427-0BB0B8AE8BD5}"/>
              </a:ext>
            </a:extLst>
          </p:cNvPr>
          <p:cNvSpPr txBox="1"/>
          <p:nvPr/>
        </p:nvSpPr>
        <p:spPr>
          <a:xfrm>
            <a:off x="6931820" y="2081141"/>
            <a:ext cx="196994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Graphics appear in another pane like here.</a:t>
            </a:r>
          </a:p>
        </p:txBody>
      </p:sp>
    </p:spTree>
    <p:extLst>
      <p:ext uri="{BB962C8B-B14F-4D97-AF65-F5344CB8AC3E}">
        <p14:creationId xmlns:p14="http://schemas.microsoft.com/office/powerpoint/2010/main" val="28335600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263" y="75830"/>
            <a:ext cx="4817475" cy="670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7827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857250"/>
            <a:ext cx="3667991" cy="510616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E78F39-3701-FD4B-A7FA-41C36C526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8604" y="1438689"/>
            <a:ext cx="6965396" cy="450502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C7B9CB-6970-AE4E-BE2D-BDEEA35E3D1C}"/>
              </a:ext>
            </a:extLst>
          </p:cNvPr>
          <p:cNvSpPr txBox="1"/>
          <p:nvPr/>
        </p:nvSpPr>
        <p:spPr>
          <a:xfrm>
            <a:off x="4213776" y="417843"/>
            <a:ext cx="43070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Everything appears in one window, in sequence.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9A1004-1E95-9949-8623-5CECB13D91B2}"/>
              </a:ext>
            </a:extLst>
          </p:cNvPr>
          <p:cNvSpPr txBox="1"/>
          <p:nvPr/>
        </p:nvSpPr>
        <p:spPr>
          <a:xfrm>
            <a:off x="5846595" y="2492963"/>
            <a:ext cx="30070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Each input is followed by…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5D0BBD4-6FDC-4E48-B7B4-C859FABD5A84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5109401" y="2199734"/>
            <a:ext cx="737194" cy="49328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F1A7F67-5998-5242-AC62-00881B375FE1}"/>
              </a:ext>
            </a:extLst>
          </p:cNvPr>
          <p:cNvSpPr txBox="1"/>
          <p:nvPr/>
        </p:nvSpPr>
        <p:spPr>
          <a:xfrm>
            <a:off x="6656110" y="3691201"/>
            <a:ext cx="20647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Its corresponding output.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CCCACD9-ACBF-4345-A191-C87389D12224}"/>
              </a:ext>
            </a:extLst>
          </p:cNvPr>
          <p:cNvCxnSpPr>
            <a:cxnSpLocks/>
          </p:cNvCxnSpPr>
          <p:nvPr/>
        </p:nvCxnSpPr>
        <p:spPr>
          <a:xfrm flipH="1" flipV="1">
            <a:off x="5724482" y="3747292"/>
            <a:ext cx="931628" cy="26289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6651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dirty="0"/>
              <a:t>Window-pane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dirty="0"/>
              <a:t>Notebooks AKA Mathematica-style</a:t>
            </a:r>
          </a:p>
          <a:p>
            <a:r>
              <a:rPr lang="en-US" dirty="0"/>
              <a:t>For R </a:t>
            </a:r>
            <a:r>
              <a:rPr lang="en-US" b="1" dirty="0"/>
              <a:t>both are available</a:t>
            </a:r>
          </a:p>
          <a:p>
            <a:pPr lvl="1"/>
            <a:r>
              <a:rPr lang="en-US" b="1" dirty="0"/>
              <a:t>RStudio</a:t>
            </a:r>
            <a:r>
              <a:rPr lang="en-US" dirty="0"/>
              <a:t> implements the </a:t>
            </a:r>
            <a:r>
              <a:rPr lang="en-US" dirty="0" err="1"/>
              <a:t>Matlab</a:t>
            </a:r>
            <a:r>
              <a:rPr lang="en-US" dirty="0"/>
              <a:t>-style interface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implements the Mathematica-style interface</a:t>
            </a:r>
          </a:p>
          <a:p>
            <a:r>
              <a:rPr lang="en-US" b="1" dirty="0">
                <a:solidFill>
                  <a:srgbClr val="FF0000"/>
                </a:solidFill>
              </a:rPr>
              <a:t>R is the SAME in both!</a:t>
            </a:r>
          </a:p>
          <a:p>
            <a:pPr lvl="1"/>
            <a:r>
              <a:rPr lang="en-US" dirty="0"/>
              <a:t>Both RStudio and </a:t>
            </a:r>
            <a:r>
              <a:rPr lang="en-US" dirty="0" err="1"/>
              <a:t>Jupyter</a:t>
            </a:r>
            <a:r>
              <a:rPr lang="en-US" dirty="0"/>
              <a:t> use </a:t>
            </a:r>
            <a:r>
              <a:rPr lang="en-US" b="1" dirty="0"/>
              <a:t>exactly the same</a:t>
            </a:r>
            <a:r>
              <a:rPr lang="en-US" dirty="0"/>
              <a:t> R “server” underneath</a:t>
            </a:r>
          </a:p>
          <a:p>
            <a:pPr lvl="1"/>
            <a:r>
              <a:rPr lang="en-US" dirty="0"/>
              <a:t>Same language, same implementation, same everything</a:t>
            </a:r>
          </a:p>
        </p:txBody>
      </p:sp>
    </p:spTree>
    <p:extLst>
      <p:ext uri="{BB962C8B-B14F-4D97-AF65-F5344CB8AC3E}">
        <p14:creationId xmlns:p14="http://schemas.microsoft.com/office/powerpoint/2010/main" val="28179783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3F64-228D-5940-A516-236283120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866401"/>
            <a:ext cx="7886700" cy="994172"/>
          </a:xfrm>
        </p:spPr>
        <p:txBody>
          <a:bodyPr/>
          <a:lstStyle/>
          <a:p>
            <a:pPr algn="ctr"/>
            <a:r>
              <a:rPr lang="en-US" dirty="0"/>
              <a:t>Scientific Software Architecture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D54331-D3EB-0142-9999-4388B80FE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749336" y="3956991"/>
            <a:ext cx="5999429" cy="208087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The server part of this can be located anywhere you are connected to:</a:t>
            </a:r>
          </a:p>
          <a:p>
            <a:r>
              <a:rPr lang="en-US" dirty="0"/>
              <a:t>On the internet (like today):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https://dice.gsu.edu:8000/hub/login</a:t>
            </a:r>
          </a:p>
          <a:p>
            <a:r>
              <a:rPr lang="en-US" dirty="0"/>
              <a:t>On the same computer as the client: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http://localhost:5000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FE31CD3-5478-5A45-8A0A-87D892ADF853}"/>
              </a:ext>
            </a:extLst>
          </p:cNvPr>
          <p:cNvGrpSpPr/>
          <p:nvPr/>
        </p:nvGrpSpPr>
        <p:grpSpPr>
          <a:xfrm>
            <a:off x="598834" y="1786031"/>
            <a:ext cx="3886202" cy="1581444"/>
            <a:chOff x="1149927" y="1636294"/>
            <a:chExt cx="5181603" cy="2108591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33B585C-508C-8D47-9D01-BA3D90F02C79}"/>
                </a:ext>
              </a:extLst>
            </p:cNvPr>
            <p:cNvSpPr/>
            <p:nvPr/>
          </p:nvSpPr>
          <p:spPr>
            <a:xfrm>
              <a:off x="1149927" y="1690688"/>
              <a:ext cx="1371600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Client</a:t>
              </a:r>
            </a:p>
            <a:p>
              <a:pPr algn="ctr"/>
              <a:endParaRPr lang="en-US" sz="1350" dirty="0"/>
            </a:p>
            <a:p>
              <a:pPr algn="ctr"/>
              <a:r>
                <a:rPr lang="en-US" sz="1350" dirty="0"/>
                <a:t>Browser / Interface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F5C2B4-B01D-EB4F-B861-2262D7C74FDE}"/>
                </a:ext>
              </a:extLst>
            </p:cNvPr>
            <p:cNvSpPr/>
            <p:nvPr/>
          </p:nvSpPr>
          <p:spPr>
            <a:xfrm>
              <a:off x="4973784" y="1690688"/>
              <a:ext cx="1357746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350" dirty="0"/>
                <a:t>Server</a:t>
              </a:r>
            </a:p>
            <a:p>
              <a:pPr algn="ctr"/>
              <a:endParaRPr lang="en-US" sz="1350" dirty="0"/>
            </a:p>
            <a:p>
              <a:pPr algn="ctr"/>
              <a:r>
                <a:rPr lang="en-US" sz="1350" dirty="0"/>
                <a:t>R Server / Other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78ECA257-7F4B-F34F-94C4-070E7D3F3FCF}"/>
                </a:ext>
              </a:extLst>
            </p:cNvPr>
            <p:cNvSpPr/>
            <p:nvPr/>
          </p:nvSpPr>
          <p:spPr>
            <a:xfrm>
              <a:off x="2722966" y="2010854"/>
              <a:ext cx="20574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Left Arrow 7">
              <a:extLst>
                <a:ext uri="{FF2B5EF4-FFF2-40B4-BE49-F238E27FC236}">
                  <a16:creationId xmlns:a16="http://schemas.microsoft.com/office/drawing/2014/main" id="{3D0FF0F0-C24F-554D-A808-B41BD7F0492C}"/>
                </a:ext>
              </a:extLst>
            </p:cNvPr>
            <p:cNvSpPr/>
            <p:nvPr/>
          </p:nvSpPr>
          <p:spPr>
            <a:xfrm>
              <a:off x="2722966" y="3110950"/>
              <a:ext cx="2057400" cy="22860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F0AE39-EAB3-AE4C-B3AA-D202FF0736E9}"/>
                </a:ext>
              </a:extLst>
            </p:cNvPr>
            <p:cNvSpPr txBox="1"/>
            <p:nvPr/>
          </p:nvSpPr>
          <p:spPr>
            <a:xfrm>
              <a:off x="2722966" y="1636294"/>
              <a:ext cx="205740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dirty="0"/>
                <a:t>Commands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577C5F6-7A28-394C-B42A-6C23A5A48933}"/>
                </a:ext>
              </a:extLst>
            </p:cNvPr>
            <p:cNvSpPr txBox="1"/>
            <p:nvPr/>
          </p:nvSpPr>
          <p:spPr>
            <a:xfrm>
              <a:off x="2722966" y="3344776"/>
              <a:ext cx="2057400" cy="40010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50" dirty="0"/>
                <a:t>Graphs/Results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BC39A35-896B-A749-BE33-CFFF63F7F827}"/>
              </a:ext>
            </a:extLst>
          </p:cNvPr>
          <p:cNvSpPr txBox="1"/>
          <p:nvPr/>
        </p:nvSpPr>
        <p:spPr>
          <a:xfrm>
            <a:off x="5364452" y="2080901"/>
            <a:ext cx="338431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>
                <a:solidFill>
                  <a:srgbClr val="FF0000"/>
                </a:solidFill>
              </a:rPr>
              <a:t>One nice feature of this design is that it works cross-platform – that is, PC/Mac/Linux works the same.</a:t>
            </a:r>
          </a:p>
        </p:txBody>
      </p:sp>
    </p:spTree>
    <p:extLst>
      <p:ext uri="{BB962C8B-B14F-4D97-AF65-F5344CB8AC3E}">
        <p14:creationId xmlns:p14="http://schemas.microsoft.com/office/powerpoint/2010/main" val="41397782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CC983-4D06-F946-8E2A-5DE6EE76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630D6-7162-AE43-8E9A-80D9E7BCD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If you like </a:t>
            </a:r>
            <a:r>
              <a:rPr lang="en-US" dirty="0" err="1"/>
              <a:t>Jupyter</a:t>
            </a:r>
            <a:r>
              <a:rPr lang="en-US" dirty="0"/>
              <a:t> it supports most scientific programming languages: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Old timey: </a:t>
            </a:r>
            <a:r>
              <a:rPr lang="en-US" b="1" dirty="0"/>
              <a:t>FORTRAN</a:t>
            </a:r>
            <a:r>
              <a:rPr lang="en-US" dirty="0"/>
              <a:t> (</a:t>
            </a:r>
            <a:r>
              <a:rPr lang="en-US" dirty="0" err="1"/>
              <a:t>coarray-fortran</a:t>
            </a:r>
            <a:r>
              <a:rPr lang="en-US" dirty="0"/>
              <a:t> 2008)</a:t>
            </a:r>
          </a:p>
          <a:p>
            <a:pPr lvl="1"/>
            <a:r>
              <a:rPr lang="en-US" dirty="0"/>
              <a:t>Statistics programming: </a:t>
            </a:r>
            <a:r>
              <a:rPr lang="en-US" b="1" dirty="0"/>
              <a:t>SAS</a:t>
            </a:r>
            <a:r>
              <a:rPr lang="en-US" dirty="0"/>
              <a:t>, </a:t>
            </a:r>
            <a:r>
              <a:rPr lang="en-US" b="1" dirty="0"/>
              <a:t>R</a:t>
            </a:r>
            <a:r>
              <a:rPr lang="en-US" dirty="0"/>
              <a:t>, </a:t>
            </a:r>
            <a:r>
              <a:rPr lang="en-US" dirty="0" err="1"/>
              <a:t>Incanter</a:t>
            </a:r>
            <a:r>
              <a:rPr lang="en-US" dirty="0"/>
              <a:t>/Clojure</a:t>
            </a:r>
          </a:p>
          <a:p>
            <a:pPr lvl="1"/>
            <a:r>
              <a:rPr lang="en-US" dirty="0"/>
              <a:t>Math programming: </a:t>
            </a:r>
            <a:r>
              <a:rPr lang="en-US" b="1" dirty="0" err="1"/>
              <a:t>Matlab</a:t>
            </a:r>
            <a:r>
              <a:rPr lang="en-US" dirty="0"/>
              <a:t>, Julia (</a:t>
            </a:r>
            <a:r>
              <a:rPr lang="en-US" dirty="0" err="1"/>
              <a:t>IJulia</a:t>
            </a:r>
            <a:r>
              <a:rPr lang="en-US" dirty="0"/>
              <a:t>), Maxima, </a:t>
            </a:r>
          </a:p>
          <a:p>
            <a:pPr lvl="1"/>
            <a:r>
              <a:rPr lang="en-US" dirty="0"/>
              <a:t>Plotting/Graphics: </a:t>
            </a:r>
            <a:r>
              <a:rPr lang="en-US" b="1" dirty="0" err="1"/>
              <a:t>Gnuplot</a:t>
            </a:r>
            <a:r>
              <a:rPr lang="en-US" dirty="0"/>
              <a:t>, D3/</a:t>
            </a:r>
            <a:r>
              <a:rPr lang="en-US" dirty="0" err="1"/>
              <a:t>Javascript</a:t>
            </a:r>
            <a:endParaRPr lang="en-US" dirty="0"/>
          </a:p>
          <a:p>
            <a:pPr lvl="1"/>
            <a:r>
              <a:rPr lang="en-US" dirty="0"/>
              <a:t>AI: prolog, </a:t>
            </a:r>
            <a:r>
              <a:rPr lang="en-US" dirty="0" err="1"/>
              <a:t>smalltalk</a:t>
            </a:r>
            <a:r>
              <a:rPr lang="en-US" dirty="0"/>
              <a:t>, Mathematica, scheme (LISP dialect)</a:t>
            </a:r>
          </a:p>
          <a:p>
            <a:pPr lvl="1"/>
            <a:r>
              <a:rPr lang="en-US" dirty="0"/>
              <a:t>Web languages: Ruby, Haskell, </a:t>
            </a:r>
            <a:r>
              <a:rPr lang="en-US" dirty="0" err="1"/>
              <a:t>Javascript</a:t>
            </a:r>
            <a:r>
              <a:rPr lang="en-US" dirty="0"/>
              <a:t>, </a:t>
            </a:r>
            <a:r>
              <a:rPr lang="en-US" dirty="0" err="1"/>
              <a:t>Coffeescript</a:t>
            </a:r>
            <a:endParaRPr lang="en-US" dirty="0"/>
          </a:p>
          <a:p>
            <a:pPr lvl="1"/>
            <a:r>
              <a:rPr lang="en-US" dirty="0"/>
              <a:t>System languages: C, Go, Scala, Erlang, bash, Kotlin</a:t>
            </a:r>
          </a:p>
          <a:p>
            <a:pPr lvl="1"/>
            <a:endParaRPr lang="en-US" dirty="0"/>
          </a:p>
          <a:p>
            <a:r>
              <a:rPr lang="en-US" dirty="0"/>
              <a:t>And many more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F11AD9-A326-4347-9890-47A4ACA80D26}"/>
              </a:ext>
            </a:extLst>
          </p:cNvPr>
          <p:cNvSpPr/>
          <p:nvPr/>
        </p:nvSpPr>
        <p:spPr>
          <a:xfrm>
            <a:off x="4415547" y="5528828"/>
            <a:ext cx="4199098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350" dirty="0">
                <a:hlinkClick r:id="rId2"/>
              </a:rPr>
              <a:t>https://github.com/jupyter/jupyter/wiki/Jupyter-kernels</a:t>
            </a:r>
            <a:r>
              <a:rPr lang="en-US" sz="135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56420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C12-0B7D-CA43-91AC-C18CD634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2EDA8-0550-CD48-9990-17661B22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DICE:</a:t>
            </a:r>
          </a:p>
          <a:p>
            <a:pPr lvl="1"/>
            <a:r>
              <a:rPr lang="en-US" dirty="0">
                <a:hlinkClick r:id="rId2"/>
              </a:rPr>
              <a:t>https://dice.gsu.edu:8000/hub/login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 minimal address: </a:t>
            </a:r>
            <a:r>
              <a:rPr lang="en-US" dirty="0">
                <a:hlinkClick r:id="rId3"/>
              </a:rPr>
              <a:t>dice.gsu.edu:8000</a:t>
            </a:r>
            <a:r>
              <a:rPr lang="en-US" dirty="0"/>
              <a:t> should work, but sometimes does not</a:t>
            </a:r>
          </a:p>
          <a:p>
            <a:endParaRPr lang="en-US" dirty="0"/>
          </a:p>
          <a:p>
            <a:r>
              <a:rPr lang="en-US" dirty="0"/>
              <a:t>Then you see this: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ED395-B0A7-5F4C-8229-0BE12245E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220" y="3488024"/>
            <a:ext cx="5560130" cy="22227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90FDDB-F1D0-A84A-BE2E-F9D0600DF3E5}"/>
              </a:ext>
            </a:extLst>
          </p:cNvPr>
          <p:cNvSpPr txBox="1"/>
          <p:nvPr/>
        </p:nvSpPr>
        <p:spPr>
          <a:xfrm>
            <a:off x="2747853" y="5080976"/>
            <a:ext cx="3648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Click the “Start My Server” button.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2FB09-FBC1-4470-9BB9-1477B90E4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5588D-76D1-474B-86F6-10E4D56E0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671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7CED91-3E5B-2542-9C01-A30EEE6A1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55" y="1180748"/>
            <a:ext cx="7991475" cy="3419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DA2147-2AE1-7F41-875F-E07EB419BA69}"/>
              </a:ext>
            </a:extLst>
          </p:cNvPr>
          <p:cNvSpPr txBox="1"/>
          <p:nvPr/>
        </p:nvSpPr>
        <p:spPr>
          <a:xfrm>
            <a:off x="1669251" y="4369660"/>
            <a:ext cx="7118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Click the “Spawn” button ONCE. Then wait…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BA1AFA8-238E-47FD-BE5E-D67FFACF9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D2E34C7-10E7-421C-9070-C397ED1A0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17</a:t>
            </a:fld>
            <a:endParaRPr lang="en-US"/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C2105330-FA44-40E5-AE66-7A3703B42C8C}"/>
              </a:ext>
            </a:extLst>
          </p:cNvPr>
          <p:cNvSpPr/>
          <p:nvPr/>
        </p:nvSpPr>
        <p:spPr>
          <a:xfrm>
            <a:off x="2080413" y="3228016"/>
            <a:ext cx="877579" cy="51550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30E724-7933-4800-83B2-DE5219171A60}"/>
              </a:ext>
            </a:extLst>
          </p:cNvPr>
          <p:cNvSpPr txBox="1"/>
          <p:nvPr/>
        </p:nvSpPr>
        <p:spPr>
          <a:xfrm>
            <a:off x="177970" y="3075057"/>
            <a:ext cx="18533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Please pick:</a:t>
            </a:r>
          </a:p>
          <a:p>
            <a:pPr algn="ctr"/>
            <a:r>
              <a:rPr lang="en-US" sz="2000" dirty="0"/>
              <a:t>1 core, 12 hours</a:t>
            </a:r>
          </a:p>
        </p:txBody>
      </p:sp>
    </p:spTree>
    <p:extLst>
      <p:ext uri="{BB962C8B-B14F-4D97-AF65-F5344CB8AC3E}">
        <p14:creationId xmlns:p14="http://schemas.microsoft.com/office/powerpoint/2010/main" val="914015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E4CD9-4C98-8049-82CD-C5320005C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1163456"/>
            <a:ext cx="7867650" cy="23050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97A795-21AB-A447-AEA5-2157433EBA91}"/>
              </a:ext>
            </a:extLst>
          </p:cNvPr>
          <p:cNvSpPr txBox="1"/>
          <p:nvPr/>
        </p:nvSpPr>
        <p:spPr>
          <a:xfrm>
            <a:off x="2180555" y="4102727"/>
            <a:ext cx="4782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When you see a page where the TOP of the page looks like this, you are ready to start!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18BF28D-0451-4A08-847D-759C4103BE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E5EDB0-41E8-4085-9FC6-28CD998FA7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734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20261E9-2A77-457C-80A2-4EEF2FAD22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19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EB8A62-3A03-48E0-A939-B67C2C8EDFED}"/>
              </a:ext>
            </a:extLst>
          </p:cNvPr>
          <p:cNvSpPr txBox="1"/>
          <p:nvPr/>
        </p:nvSpPr>
        <p:spPr>
          <a:xfrm>
            <a:off x="2678763" y="3136613"/>
            <a:ext cx="378647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/>
              <a:t>DICE Demo</a:t>
            </a:r>
          </a:p>
        </p:txBody>
      </p:sp>
    </p:spTree>
    <p:extLst>
      <p:ext uri="{BB962C8B-B14F-4D97-AF65-F5344CB8AC3E}">
        <p14:creationId xmlns:p14="http://schemas.microsoft.com/office/powerpoint/2010/main" val="32855472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76346-A2B3-426B-B9A8-1C6453427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 at GSU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7EE04-9CA0-4EB1-9680-78D8D7FA0A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This past spring we started a new R Users Group</a:t>
            </a:r>
          </a:p>
          <a:p>
            <a:pPr lvl="1"/>
            <a:r>
              <a:rPr lang="en-US" dirty="0"/>
              <a:t>It began as a regular meeting in psychology convened by Chris Goode</a:t>
            </a:r>
          </a:p>
          <a:p>
            <a:pPr lvl="1"/>
            <a:r>
              <a:rPr lang="en-US" dirty="0"/>
              <a:t>I basically hijacked it to start a GSU-wide users group</a:t>
            </a:r>
          </a:p>
          <a:p>
            <a:pPr lvl="1"/>
            <a:r>
              <a:rPr lang="en-US" dirty="0"/>
              <a:t>If you are not on the email list, please add it or contact me (</a:t>
            </a:r>
            <a:r>
              <a:rPr lang="en-US" dirty="0">
                <a:hlinkClick r:id="rId2"/>
              </a:rPr>
              <a:t>mturner46@gsu.edu</a:t>
            </a:r>
            <a:r>
              <a:rPr lang="en-US" dirty="0"/>
              <a:t>) to be added</a:t>
            </a:r>
          </a:p>
          <a:p>
            <a:pPr lvl="1"/>
            <a:r>
              <a:rPr lang="en-US" dirty="0"/>
              <a:t>We were overwhelmed with the response</a:t>
            </a:r>
          </a:p>
          <a:p>
            <a:pPr lvl="1"/>
            <a:r>
              <a:rPr lang="en-US" dirty="0"/>
              <a:t>Biggest Need at GSU: Training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122B13-DF03-4F50-9A44-6C3B64A9E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60CC4D-D42E-426D-9D42-C1DADB52E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16049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FB44212-0D7A-4A5E-A261-70F5658FE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Today’s Files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CE1B69-A6C1-47F6-AE05-935ECF8BAF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Click on the folder: IntroR01</a:t>
            </a:r>
          </a:p>
          <a:p>
            <a:r>
              <a:rPr lang="en-US" dirty="0"/>
              <a:t>And within that folder: </a:t>
            </a:r>
            <a:r>
              <a:rPr lang="en-US" dirty="0" err="1"/>
              <a:t>ClassNotes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</a:t>
            </a:r>
            <a:r>
              <a:rPr lang="en-US" dirty="0" err="1"/>
              <a:t>Jupyter</a:t>
            </a:r>
            <a:r>
              <a:rPr lang="en-US" dirty="0"/>
              <a:t> notebooks for today are numbered from 01 to 05</a:t>
            </a:r>
          </a:p>
          <a:p>
            <a:endParaRPr lang="en-US" dirty="0"/>
          </a:p>
          <a:p>
            <a:r>
              <a:rPr lang="en-US" dirty="0"/>
              <a:t>Launch the first and go!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C306E59-8729-42C0-A846-66B55E27E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D993F40-DF5B-40AA-8689-A3E7D3FA0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0151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CA700BE-1573-4F9C-A3C6-F1447AE43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815FED-3127-417E-80EE-4D2EFEAE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21</a:t>
            </a:fld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2CC53B4-893F-4467-A86C-A2A3A15F1F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02172"/>
            <a:ext cx="9144000" cy="36298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5EB05F6-421A-4EE0-91AA-7AF2EE716D5C}"/>
              </a:ext>
            </a:extLst>
          </p:cNvPr>
          <p:cNvSpPr txBox="1"/>
          <p:nvPr/>
        </p:nvSpPr>
        <p:spPr>
          <a:xfrm>
            <a:off x="382406" y="178482"/>
            <a:ext cx="607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 picked an option other than 1 core, 12 hours, please click</a:t>
            </a:r>
          </a:p>
          <a:p>
            <a:r>
              <a:rPr lang="en-US" dirty="0"/>
              <a:t>on “control panel” 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65712A5-EDD0-4A37-8B94-C40767EC5758}"/>
              </a:ext>
            </a:extLst>
          </p:cNvPr>
          <p:cNvSpPr/>
          <p:nvPr/>
        </p:nvSpPr>
        <p:spPr>
          <a:xfrm>
            <a:off x="8155956" y="263888"/>
            <a:ext cx="503227" cy="9082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7554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ACA700BE-1573-4F9C-A3C6-F1447AE43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815FED-3127-417E-80EE-4D2EFEAEA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5EB05F6-421A-4EE0-91AA-7AF2EE716D5C}"/>
              </a:ext>
            </a:extLst>
          </p:cNvPr>
          <p:cNvSpPr txBox="1"/>
          <p:nvPr/>
        </p:nvSpPr>
        <p:spPr>
          <a:xfrm>
            <a:off x="382406" y="178482"/>
            <a:ext cx="607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If you picked an option other than 1 core, 12 hours, please click</a:t>
            </a:r>
          </a:p>
          <a:p>
            <a:r>
              <a:rPr lang="en-US" dirty="0"/>
              <a:t>on “control panel”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281221-E62C-480C-941B-143FC21E2B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9278" y="3243358"/>
            <a:ext cx="7505444" cy="208094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157E962-D8A1-4EC2-9D90-9948E9FC8C90}"/>
              </a:ext>
            </a:extLst>
          </p:cNvPr>
          <p:cNvSpPr txBox="1"/>
          <p:nvPr/>
        </p:nvSpPr>
        <p:spPr>
          <a:xfrm>
            <a:off x="1491270" y="1569981"/>
            <a:ext cx="61614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Then click on “Stop My Server.” This will return you to the </a:t>
            </a:r>
            <a:r>
              <a:rPr lang="en-US" dirty="0" err="1"/>
              <a:t>spawner</a:t>
            </a:r>
            <a:r>
              <a:rPr lang="en-US" dirty="0"/>
              <a:t> page where you can choose the correct option.</a:t>
            </a:r>
          </a:p>
        </p:txBody>
      </p:sp>
      <p:sp>
        <p:nvSpPr>
          <p:cNvPr id="6" name="Arrow: Down 5">
            <a:extLst>
              <a:ext uri="{FF2B5EF4-FFF2-40B4-BE49-F238E27FC236}">
                <a16:creationId xmlns:a16="http://schemas.microsoft.com/office/drawing/2014/main" id="{365712A5-EDD0-4A37-8B94-C40767EC5758}"/>
              </a:ext>
            </a:extLst>
          </p:cNvPr>
          <p:cNvSpPr/>
          <p:nvPr/>
        </p:nvSpPr>
        <p:spPr>
          <a:xfrm>
            <a:off x="3835570" y="2961480"/>
            <a:ext cx="503227" cy="908263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0396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703898-38AE-417A-9895-98AF98E4E6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730BB-27B4-46C8-916E-7F8DB42B07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AD88AB-B481-4685-8A66-70F8B125A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412C34-291C-47FB-AC30-CAEB087C60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9808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33C4C-43FC-4247-85ED-3C58736B78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A57BF-3795-4EE0-BD58-A9E294F59C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8F3F70-A616-49ED-A6EF-C164FC73B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010E1-BBCC-4124-8A69-6C6008CCE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04534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C12-0B7D-CA43-91AC-C18CD634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2EDA8-0550-CD48-9990-17661B22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DICE:</a:t>
            </a:r>
          </a:p>
          <a:p>
            <a:pPr lvl="1"/>
            <a:r>
              <a:rPr lang="en-US" dirty="0">
                <a:hlinkClick r:id="rId2"/>
              </a:rPr>
              <a:t>https://dice.gsu.edu:8000/hub/login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 minimal address: </a:t>
            </a:r>
            <a:r>
              <a:rPr lang="en-US" dirty="0">
                <a:hlinkClick r:id="rId3"/>
              </a:rPr>
              <a:t>dice.gsu.edu:8000</a:t>
            </a:r>
            <a:r>
              <a:rPr lang="en-US" dirty="0"/>
              <a:t> should work, but sometimes does not</a:t>
            </a:r>
          </a:p>
          <a:p>
            <a:endParaRPr lang="en-US" dirty="0"/>
          </a:p>
          <a:p>
            <a:r>
              <a:rPr lang="en-US" dirty="0"/>
              <a:t>Then you see this: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ED395-B0A7-5F4C-8229-0BE12245E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220" y="3488024"/>
            <a:ext cx="5560130" cy="22227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90FDDB-F1D0-A84A-BE2E-F9D0600DF3E5}"/>
              </a:ext>
            </a:extLst>
          </p:cNvPr>
          <p:cNvSpPr txBox="1"/>
          <p:nvPr/>
        </p:nvSpPr>
        <p:spPr>
          <a:xfrm>
            <a:off x="2747853" y="5080976"/>
            <a:ext cx="3648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Click the “Start My Server” button.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42FB09-FBC1-4470-9BB9-1477B90E42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5588D-76D1-474B-86F6-10E4D56E0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50688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C9A61-AE09-4834-A8D7-20CC2C4D1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DICE Spawn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23B42-F7A4-4B55-8C02-16C84B670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choose the 1 core, 12 hour option. If you choose the others the system will be slow for everyone!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2A0AD4-8762-4EB5-8701-15AB87DAE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GSU Summer R Workshop 1 - Matthew Turner  mturner46@gsu.edu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B3365E-15D8-42BF-ADB0-7949A8D7F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C9B73C-F5BF-4E0B-902F-0C918C65C3B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0488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C12-0B7D-CA43-91AC-C18CD634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2EDA8-0550-CD48-9990-17661B22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DICE:</a:t>
            </a:r>
          </a:p>
          <a:p>
            <a:pPr lvl="1"/>
            <a:r>
              <a:rPr lang="en-US" dirty="0">
                <a:hlinkClick r:id="rId2"/>
              </a:rPr>
              <a:t>https://dice.gsu.edu:8000/hub/login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 minimal address: </a:t>
            </a:r>
            <a:r>
              <a:rPr lang="en-US" dirty="0">
                <a:hlinkClick r:id="rId3"/>
              </a:rPr>
              <a:t>dice.gsu.edu:8000</a:t>
            </a:r>
            <a:r>
              <a:rPr lang="en-US" dirty="0"/>
              <a:t> should work, but sometimes does not</a:t>
            </a:r>
          </a:p>
          <a:p>
            <a:endParaRPr lang="en-US" dirty="0"/>
          </a:p>
          <a:p>
            <a:r>
              <a:rPr lang="en-US" dirty="0"/>
              <a:t>Then you see this: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ED395-B0A7-5F4C-8229-0BE12245E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5220" y="3488024"/>
            <a:ext cx="5560130" cy="22227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90FDDB-F1D0-A84A-BE2E-F9D0600DF3E5}"/>
              </a:ext>
            </a:extLst>
          </p:cNvPr>
          <p:cNvSpPr txBox="1"/>
          <p:nvPr/>
        </p:nvSpPr>
        <p:spPr>
          <a:xfrm>
            <a:off x="2747853" y="5080976"/>
            <a:ext cx="36482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Click the “Start My Server” button.</a:t>
            </a:r>
          </a:p>
        </p:txBody>
      </p:sp>
    </p:spTree>
    <p:extLst>
      <p:ext uri="{BB962C8B-B14F-4D97-AF65-F5344CB8AC3E}">
        <p14:creationId xmlns:p14="http://schemas.microsoft.com/office/powerpoint/2010/main" val="37496139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7CED91-3E5B-2542-9C01-A30EEE6A1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6263" y="1055948"/>
            <a:ext cx="7991475" cy="3419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DA2147-2AE1-7F41-875F-E07EB419BA69}"/>
              </a:ext>
            </a:extLst>
          </p:cNvPr>
          <p:cNvSpPr txBox="1"/>
          <p:nvPr/>
        </p:nvSpPr>
        <p:spPr>
          <a:xfrm>
            <a:off x="1012602" y="4363523"/>
            <a:ext cx="71187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Click the “Spawn” button ONCE. Then wait…</a:t>
            </a:r>
          </a:p>
        </p:txBody>
      </p:sp>
    </p:spTree>
    <p:extLst>
      <p:ext uri="{BB962C8B-B14F-4D97-AF65-F5344CB8AC3E}">
        <p14:creationId xmlns:p14="http://schemas.microsoft.com/office/powerpoint/2010/main" val="35794920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E4CD9-4C98-8049-82CD-C5320005C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175" y="1163456"/>
            <a:ext cx="7867650" cy="23050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97A795-21AB-A447-AEA5-2157433EBA91}"/>
              </a:ext>
            </a:extLst>
          </p:cNvPr>
          <p:cNvSpPr txBox="1"/>
          <p:nvPr/>
        </p:nvSpPr>
        <p:spPr>
          <a:xfrm>
            <a:off x="2180555" y="4102727"/>
            <a:ext cx="47828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FF0000"/>
                </a:solidFill>
              </a:rPr>
              <a:t>When you see a page where the TOP of the page looks like this, you are ready to start!</a:t>
            </a:r>
          </a:p>
        </p:txBody>
      </p:sp>
    </p:spTree>
    <p:extLst>
      <p:ext uri="{BB962C8B-B14F-4D97-AF65-F5344CB8AC3E}">
        <p14:creationId xmlns:p14="http://schemas.microsoft.com/office/powerpoint/2010/main" val="3479024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FE92-A430-0444-A12A-9CE5D87B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288F-35B7-044B-BF95-CC82E531D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2065344"/>
            <a:ext cx="8214904" cy="4087262"/>
          </a:xfrm>
        </p:spPr>
        <p:txBody>
          <a:bodyPr>
            <a:normAutofit lnSpcReduction="10000"/>
          </a:bodyPr>
          <a:lstStyle/>
          <a:p>
            <a:pPr>
              <a:spcAft>
                <a:spcPts val="1200"/>
              </a:spcAft>
            </a:pPr>
            <a:r>
              <a:rPr lang="en-US" dirty="0"/>
              <a:t>R is a </a:t>
            </a:r>
            <a:r>
              <a:rPr lang="en-US" i="1" dirty="0"/>
              <a:t>variant</a:t>
            </a:r>
            <a:r>
              <a:rPr lang="en-US" dirty="0"/>
              <a:t> of the </a:t>
            </a:r>
            <a:r>
              <a:rPr lang="en-US" b="1" dirty="0"/>
              <a:t>S programming language</a:t>
            </a:r>
          </a:p>
          <a:p>
            <a:r>
              <a:rPr lang="en-US" dirty="0"/>
              <a:t>The S language was developed in 1976 at Bell Labs</a:t>
            </a:r>
          </a:p>
          <a:p>
            <a:pPr lvl="1"/>
            <a:r>
              <a:rPr lang="en-US" dirty="0"/>
              <a:t>S was designed for data analysis and statistical modeling </a:t>
            </a:r>
          </a:p>
          <a:p>
            <a:pPr lvl="1"/>
            <a:r>
              <a:rPr lang="en-US" dirty="0"/>
              <a:t>S Developers: </a:t>
            </a:r>
            <a:r>
              <a:rPr lang="en-US" b="1" dirty="0"/>
              <a:t>Rick Becker</a:t>
            </a:r>
            <a:r>
              <a:rPr lang="en-US" dirty="0"/>
              <a:t>, </a:t>
            </a:r>
            <a:r>
              <a:rPr lang="en-US" b="1" dirty="0"/>
              <a:t>Allan Wilks</a:t>
            </a:r>
            <a:r>
              <a:rPr lang="en-US" dirty="0"/>
              <a:t>, </a:t>
            </a:r>
            <a:r>
              <a:rPr lang="en-US" b="1" dirty="0"/>
              <a:t>John Chambers</a:t>
            </a:r>
          </a:p>
          <a:p>
            <a:pPr lvl="1"/>
            <a:r>
              <a:rPr lang="en-US" dirty="0"/>
              <a:t>S was developed by people working on particularly hard data analysis problems where standard solutions did not usually apply</a:t>
            </a:r>
          </a:p>
          <a:p>
            <a:pPr lvl="1">
              <a:spcAft>
                <a:spcPts val="1200"/>
              </a:spcAft>
            </a:pPr>
            <a:r>
              <a:rPr lang="en-US" dirty="0"/>
              <a:t>S “glued together” smaller modules written in C</a:t>
            </a:r>
          </a:p>
          <a:p>
            <a:r>
              <a:rPr lang="en-US" dirty="0"/>
              <a:t>S Goal: </a:t>
            </a:r>
            <a:r>
              <a:rPr lang="en-US" i="1" dirty="0"/>
              <a:t>“to turn ideas into software, quickly and faithfully”</a:t>
            </a:r>
            <a:r>
              <a:rPr lang="en-US" dirty="0"/>
              <a:t> (Chambers)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7478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71A0A-BF95-2B47-BE1C-12A75016D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4A396-4D30-8943-9522-AAD0E543C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7285" y="2019624"/>
            <a:ext cx="8182136" cy="405592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R was developed by </a:t>
            </a:r>
            <a:r>
              <a:rPr lang="en-US" b="1" dirty="0"/>
              <a:t>Ross Ihaka and Robert Gentleman </a:t>
            </a:r>
            <a:r>
              <a:rPr lang="en-US" dirty="0"/>
              <a:t>at University of Auckland, New Zealand</a:t>
            </a:r>
          </a:p>
          <a:p>
            <a:r>
              <a:rPr lang="en-US" dirty="0"/>
              <a:t>It is an open source version of the commercial language S-Plus</a:t>
            </a:r>
          </a:p>
          <a:p>
            <a:pPr lvl="1"/>
            <a:r>
              <a:rPr lang="en-US" dirty="0"/>
              <a:t>S-Plus was an earlier derivative of S developed by </a:t>
            </a:r>
            <a:r>
              <a:rPr lang="en-US" i="1" dirty="0"/>
              <a:t>Statistical Sciences, Inc</a:t>
            </a:r>
            <a:r>
              <a:rPr lang="en-US" dirty="0"/>
              <a:t>. (SF, CA)</a:t>
            </a:r>
          </a:p>
          <a:p>
            <a:pPr lvl="1"/>
            <a:r>
              <a:rPr lang="en-US" dirty="0"/>
              <a:t>S-Plus introduces many features not in the original S (OOP)</a:t>
            </a:r>
          </a:p>
          <a:p>
            <a:pPr lvl="1"/>
            <a:r>
              <a:rPr lang="en-US" dirty="0"/>
              <a:t>S-Plus was basically made non-viable as a commercial product due to R</a:t>
            </a:r>
          </a:p>
          <a:p>
            <a:r>
              <a:rPr lang="en-US" dirty="0"/>
              <a:t>R is now the </a:t>
            </a:r>
            <a:r>
              <a:rPr lang="en-US" b="1" dirty="0"/>
              <a:t>dominant dialect</a:t>
            </a:r>
            <a:r>
              <a:rPr lang="en-US" dirty="0"/>
              <a:t> of this family of S based languages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2634E4E-59D5-47DF-B08C-91A85CBC60B1}"/>
              </a:ext>
            </a:extLst>
          </p:cNvPr>
          <p:cNvSpPr/>
          <p:nvPr/>
        </p:nvSpPr>
        <p:spPr>
          <a:xfrm>
            <a:off x="3412838" y="443819"/>
            <a:ext cx="5316583" cy="1168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/>
              <a:t>C, APL, Fortran → S →  S-Plus → R</a:t>
            </a:r>
          </a:p>
        </p:txBody>
      </p:sp>
    </p:spTree>
    <p:extLst>
      <p:ext uri="{BB962C8B-B14F-4D97-AF65-F5344CB8AC3E}">
        <p14:creationId xmlns:p14="http://schemas.microsoft.com/office/powerpoint/2010/main" val="2654974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17AA-280C-6A42-8A3A-B2561589A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D22A2-550C-984C-B3EE-A0B954CB79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980" y="1528091"/>
            <a:ext cx="8098040" cy="4648872"/>
          </a:xfrm>
        </p:spPr>
        <p:txBody>
          <a:bodyPr/>
          <a:lstStyle/>
          <a:p>
            <a:pPr>
              <a:spcBef>
                <a:spcPts val="0"/>
              </a:spcBef>
              <a:spcAft>
                <a:spcPts val="1200"/>
              </a:spcAft>
            </a:pPr>
            <a:r>
              <a:rPr lang="en-US" dirty="0"/>
              <a:t>S/R is an </a:t>
            </a:r>
            <a:r>
              <a:rPr lang="en-US" b="1" dirty="0"/>
              <a:t>opinionated language</a:t>
            </a:r>
            <a:r>
              <a:rPr lang="en-US" dirty="0"/>
              <a:t>, it emphasizes:</a:t>
            </a:r>
          </a:p>
          <a:p>
            <a:pPr lvl="1"/>
            <a:r>
              <a:rPr lang="en-US" dirty="0"/>
              <a:t>“</a:t>
            </a:r>
            <a:r>
              <a:rPr lang="en-US" b="1" dirty="0"/>
              <a:t>Exploratory data analysis</a:t>
            </a:r>
            <a:r>
              <a:rPr lang="en-US" dirty="0"/>
              <a:t>” (Tukey’s ill-conceived term)</a:t>
            </a:r>
          </a:p>
          <a:p>
            <a:pPr lvl="1"/>
            <a:r>
              <a:rPr lang="en-US" b="1" dirty="0"/>
              <a:t>Quick/Exploratory Graphics</a:t>
            </a:r>
          </a:p>
          <a:p>
            <a:pPr lvl="1"/>
            <a:r>
              <a:rPr lang="en-US" dirty="0"/>
              <a:t>Easy and direct mathematical manipulations in models</a:t>
            </a:r>
          </a:p>
          <a:p>
            <a:pPr lvl="1"/>
            <a:r>
              <a:rPr lang="en-US" dirty="0"/>
              <a:t>Programmatic interface to analysis (functions)</a:t>
            </a:r>
          </a:p>
          <a:p>
            <a:r>
              <a:rPr lang="en-US" dirty="0"/>
              <a:t>R is an evolutionary product</a:t>
            </a:r>
          </a:p>
          <a:p>
            <a:pPr lvl="1"/>
            <a:r>
              <a:rPr lang="en-US" dirty="0"/>
              <a:t>Many of its features only make sense if you know the history</a:t>
            </a:r>
          </a:p>
          <a:p>
            <a:pPr lvl="1"/>
            <a:r>
              <a:rPr lang="en-US" dirty="0"/>
              <a:t>“Vestigial” components abound!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312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04E3E-2CBE-7D4D-BFA4-30A69950B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CB74B-A873-AC4E-A21F-7B7521A63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815" y="1675092"/>
            <a:ext cx="8168231" cy="3841993"/>
          </a:xfrm>
        </p:spPr>
        <p:txBody>
          <a:bodyPr/>
          <a:lstStyle/>
          <a:p>
            <a:r>
              <a:rPr lang="en-US" dirty="0"/>
              <a:t>R is now an international project</a:t>
            </a:r>
          </a:p>
          <a:p>
            <a:pPr lvl="1"/>
            <a:r>
              <a:rPr lang="en-US" dirty="0"/>
              <a:t>R language is controlled by the R Core Team</a:t>
            </a:r>
          </a:p>
          <a:p>
            <a:pPr lvl="1"/>
            <a:r>
              <a:rPr lang="en-US" dirty="0"/>
              <a:t>Managed by the R Consortium:   </a:t>
            </a:r>
          </a:p>
          <a:p>
            <a:pPr marL="457200" lvl="1" indent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www.r-consortium.org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Shared/Delivered by CRAN: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cran.r-project.org</a:t>
            </a:r>
            <a:r>
              <a:rPr lang="en-US" dirty="0">
                <a:hlinkClick r:id="rId3"/>
              </a:rPr>
              <a:t> </a:t>
            </a:r>
            <a:endParaRPr lang="en-US" dirty="0"/>
          </a:p>
          <a:p>
            <a:pPr lvl="1"/>
            <a:r>
              <a:rPr lang="en-US" dirty="0"/>
              <a:t>Package development is shared by the global R community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8DD4600-C3A8-4844-AEE0-AC7E9ACF9E58}"/>
              </a:ext>
            </a:extLst>
          </p:cNvPr>
          <p:cNvGrpSpPr/>
          <p:nvPr/>
        </p:nvGrpSpPr>
        <p:grpSpPr>
          <a:xfrm>
            <a:off x="1077264" y="5243577"/>
            <a:ext cx="6989472" cy="1088369"/>
            <a:chOff x="748144" y="4316386"/>
            <a:chExt cx="9319296" cy="14511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1513B8-8DC5-6947-BB79-77E642B06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144" y="4316386"/>
              <a:ext cx="6456923" cy="145115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0AB390-DE30-D946-906E-98008303E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94978" y="4316386"/>
              <a:ext cx="1872462" cy="1451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06623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9D296-839B-C84E-B633-0E4979F2F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56418-880A-DD49-8C4D-72427D356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90690"/>
            <a:ext cx="7886700" cy="445236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For most people R is:</a:t>
            </a:r>
          </a:p>
          <a:p>
            <a:pPr lvl="1"/>
            <a:r>
              <a:rPr lang="en-US" dirty="0"/>
              <a:t>A general purpose computer language for data</a:t>
            </a:r>
          </a:p>
          <a:p>
            <a:pPr lvl="1"/>
            <a:r>
              <a:rPr lang="en-US" dirty="0"/>
              <a:t>A statistics language</a:t>
            </a:r>
          </a:p>
          <a:p>
            <a:pPr lvl="1"/>
            <a:endParaRPr lang="en-US" dirty="0"/>
          </a:p>
          <a:p>
            <a:r>
              <a:rPr lang="en-US" dirty="0"/>
              <a:t>I’m assuming you hare here because you want to know R to do something with data</a:t>
            </a:r>
          </a:p>
          <a:p>
            <a:pPr lvl="1"/>
            <a:endParaRPr lang="en-US" dirty="0"/>
          </a:p>
          <a:p>
            <a:r>
              <a:rPr lang="en-US" dirty="0"/>
              <a:t>R is the </a:t>
            </a:r>
            <a:r>
              <a:rPr lang="en-US" i="1" dirty="0" err="1"/>
              <a:t>koiné</a:t>
            </a:r>
            <a:r>
              <a:rPr lang="en-US" dirty="0"/>
              <a:t> of the data science and statistics worlds</a:t>
            </a:r>
          </a:p>
          <a:p>
            <a:pPr lvl="1"/>
            <a:r>
              <a:rPr lang="en-US" dirty="0"/>
              <a:t>Most new statistics are implemented in R before they are elsewhere</a:t>
            </a:r>
          </a:p>
          <a:p>
            <a:pPr lvl="1"/>
            <a:r>
              <a:rPr lang="en-US" dirty="0"/>
              <a:t>If you want a job at a data intensive startup you better know R (and Python)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72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b="1" dirty="0"/>
              <a:t>Window-pane</a:t>
            </a:r>
            <a:r>
              <a:rPr lang="en-US" dirty="0"/>
              <a:t>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b="1" dirty="0"/>
              <a:t>Notebooks</a:t>
            </a:r>
            <a:r>
              <a:rPr lang="en-US" dirty="0"/>
              <a:t> AKA Mathematica-style</a:t>
            </a:r>
          </a:p>
        </p:txBody>
      </p:sp>
    </p:spTree>
    <p:extLst>
      <p:ext uri="{BB962C8B-B14F-4D97-AF65-F5344CB8AC3E}">
        <p14:creationId xmlns:p14="http://schemas.microsoft.com/office/powerpoint/2010/main" val="33621153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82" y="1038210"/>
            <a:ext cx="8913238" cy="4781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40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915</TotalTime>
  <Words>1288</Words>
  <Application>Microsoft Macintosh PowerPoint</Application>
  <PresentationFormat>On-screen Show (4:3)</PresentationFormat>
  <Paragraphs>165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Consolas</vt:lpstr>
      <vt:lpstr>Office Theme</vt:lpstr>
      <vt:lpstr>Summer R Workshop 1</vt:lpstr>
      <vt:lpstr>R at GSU</vt:lpstr>
      <vt:lpstr>What is R?</vt:lpstr>
      <vt:lpstr>What is R?</vt:lpstr>
      <vt:lpstr>What is R?</vt:lpstr>
      <vt:lpstr>What is R?</vt:lpstr>
      <vt:lpstr>What is R?</vt:lpstr>
      <vt:lpstr>Jupyter Notebooks</vt:lpstr>
      <vt:lpstr>PowerPoint Presentation</vt:lpstr>
      <vt:lpstr>PowerPoint Presentation</vt:lpstr>
      <vt:lpstr>PowerPoint Presentation</vt:lpstr>
      <vt:lpstr>PowerPoint Presentation</vt:lpstr>
      <vt:lpstr>Jupyter Notebooks</vt:lpstr>
      <vt:lpstr>Scientific Software Architecture</vt:lpstr>
      <vt:lpstr>Jupyter Notebooks</vt:lpstr>
      <vt:lpstr>Workshop</vt:lpstr>
      <vt:lpstr>PowerPoint Presentation</vt:lpstr>
      <vt:lpstr>PowerPoint Presentation</vt:lpstr>
      <vt:lpstr>PowerPoint Presentation</vt:lpstr>
      <vt:lpstr>Today’s Files</vt:lpstr>
      <vt:lpstr>PowerPoint Presentation</vt:lpstr>
      <vt:lpstr>PowerPoint Presentation</vt:lpstr>
      <vt:lpstr>PowerPoint Presentation</vt:lpstr>
      <vt:lpstr>PowerPoint Presentation</vt:lpstr>
      <vt:lpstr>Workshop</vt:lpstr>
      <vt:lpstr>DICE Spawn</vt:lpstr>
      <vt:lpstr>Workshop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mdt</dc:creator>
  <cp:lastModifiedBy>Matthew Turner</cp:lastModifiedBy>
  <cp:revision>17</cp:revision>
  <dcterms:created xsi:type="dcterms:W3CDTF">2018-06-05T18:54:07Z</dcterms:created>
  <dcterms:modified xsi:type="dcterms:W3CDTF">2018-06-06T23:17:19Z</dcterms:modified>
</cp:coreProperties>
</file>

<file path=docProps/thumbnail.jpeg>
</file>